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99" r:id="rId4"/>
    <p:sldId id="300" r:id="rId5"/>
    <p:sldId id="295" r:id="rId6"/>
    <p:sldId id="305" r:id="rId7"/>
    <p:sldId id="264" r:id="rId8"/>
    <p:sldId id="265" r:id="rId9"/>
    <p:sldId id="266" r:id="rId10"/>
    <p:sldId id="267" r:id="rId11"/>
    <p:sldId id="268" r:id="rId12"/>
    <p:sldId id="269" r:id="rId13"/>
    <p:sldId id="288" r:id="rId14"/>
    <p:sldId id="294" r:id="rId15"/>
    <p:sldId id="289" r:id="rId16"/>
    <p:sldId id="290" r:id="rId17"/>
    <p:sldId id="291" r:id="rId18"/>
    <p:sldId id="292" r:id="rId19"/>
    <p:sldId id="296" r:id="rId20"/>
    <p:sldId id="301" r:id="rId21"/>
    <p:sldId id="306" r:id="rId22"/>
    <p:sldId id="303" r:id="rId23"/>
    <p:sldId id="273" r:id="rId24"/>
    <p:sldId id="275" r:id="rId25"/>
    <p:sldId id="270" r:id="rId26"/>
    <p:sldId id="304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0" autoAdjust="0"/>
    <p:restoredTop sz="89915" autoAdjust="0"/>
  </p:normalViewPr>
  <p:slideViewPr>
    <p:cSldViewPr>
      <p:cViewPr>
        <p:scale>
          <a:sx n="80" d="100"/>
          <a:sy n="80" d="100"/>
        </p:scale>
        <p:origin x="-1242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E7DA24-F7F6-46C8-B01F-4BB777B33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02053E-5C1E-45AF-962B-8259DD1DC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12B2E-E1F5-4EDA-8FDC-50E8C915711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07C62-BA79-488F-BCFB-4511A0363F0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21911-FD10-4260-AAD3-C66D17B543C2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86129-6996-4210-9957-6114649F68B8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9C978-9983-40A5-93E5-05167015AD8A}" type="datetime1">
              <a:rPr lang="en-US" smtClean="0"/>
              <a:pPr>
                <a:defRPr/>
              </a:pPr>
              <a:t>4/21/2011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429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U.S. Environmental Protection Agency  New England Regional Laboratory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E7412-10D7-4434-8133-00008F832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colorchange_epa_seal pantone tri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56931-AE8A-453B-AF29-E5B56A1B9D82}" type="datetime1">
              <a:rPr lang="en-US" smtClean="0"/>
              <a:pPr>
                <a:defRPr/>
              </a:pPr>
              <a:t>4/21/2011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667000" y="6248400"/>
            <a:ext cx="38100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U.S. Environmental Protection Agency </a:t>
            </a:r>
          </a:p>
          <a:p>
            <a:pPr>
              <a:defRPr/>
            </a:pPr>
            <a:r>
              <a:rPr lang="en-US" dirty="0" smtClean="0"/>
              <a:t>New England Regional Laboratory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944A1-D87E-49F8-B2D6-2D10D12BE4AE}" type="datetime1">
              <a:rPr lang="en-US" smtClean="0"/>
              <a:pPr/>
              <a:t>4/21/2011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U.S. Environmental Protection Agency  New England Regional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8550D-E58C-4FD3-B783-0FC7C5AD05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B767-D4E9-49B0-AF6A-5C740A1BA8F8}" type="datetime1">
              <a:rPr lang="en-US" smtClean="0"/>
              <a:pPr>
                <a:defRPr/>
              </a:pPr>
              <a:t>4/21/2011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U.S. Environmental Protection Agency  New England Regional Laboratory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A3BB-A3BC-410E-A700-80BB445DF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1A90-8F37-4045-977B-FD30681B0EA3}" type="datetime1">
              <a:rPr lang="en-US" smtClean="0"/>
              <a:pPr>
                <a:defRPr/>
              </a:pPr>
              <a:t>4/21/2011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U.S. Environmental Protection Agency  New England Regional Laboratory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091F-915F-4B64-B370-F96F55825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BDB2-9B6D-44EE-AE18-05D5531B9AEC}" type="datetime1">
              <a:rPr lang="en-US" smtClean="0"/>
              <a:pPr>
                <a:defRPr/>
              </a:pPr>
              <a:t>4/21/2011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U.S. Environmental Protection Agency  New England Regional Laboratory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E4A1-9E81-4087-93F3-027B3E5A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8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8F41767-C080-4F4D-8E10-0FDC6BD9E403}" type="datetime1">
              <a:rPr lang="en-US" smtClean="0"/>
              <a:pPr>
                <a:defRPr/>
              </a:pPr>
              <a:t>4/21/2011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U.S. Environmental Protection Agency  New England Regional Laboratory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01" r:id="rId4"/>
    <p:sldLayoutId id="2147483702" r:id="rId5"/>
    <p:sldLayoutId id="214748370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0/04/Perfluorooctanesulfonic_acid_structure.sv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1/11/Perfluorooctanoic_acid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lattier.david@epa.gov" TargetMode="External"/><Relationship Id="rId3" Type="http://schemas.openxmlformats.org/officeDocument/2006/relationships/hyperlink" Target="mailto:kostich.mitchell@epa.gov" TargetMode="External"/><Relationship Id="rId7" Type="http://schemas.openxmlformats.org/officeDocument/2006/relationships/hyperlink" Target="mailto:reddy.timuru@epa.gov" TargetMode="External"/><Relationship Id="rId2" Type="http://schemas.openxmlformats.org/officeDocument/2006/relationships/hyperlink" Target="mailto:batt.angela@epa.go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abre@nies.go.jp" TargetMode="External"/><Relationship Id="rId5" Type="http://schemas.openxmlformats.org/officeDocument/2006/relationships/hyperlink" Target="mailto:zintek.lawrence@epa.gov" TargetMode="External"/><Relationship Id="rId10" Type="http://schemas.openxmlformats.org/officeDocument/2006/relationships/hyperlink" Target="mailto:hschoenfuss@stcloudstate.edu" TargetMode="External"/><Relationship Id="rId4" Type="http://schemas.openxmlformats.org/officeDocument/2006/relationships/hyperlink" Target="mailto:mills.marc@epa.gov" TargetMode="External"/><Relationship Id="rId9" Type="http://schemas.openxmlformats.org/officeDocument/2006/relationships/hyperlink" Target="mailto:gordon.denise@epa.g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azorchak.jim@epa.gov" TargetMode="External"/><Relationship Id="rId2" Type="http://schemas.openxmlformats.org/officeDocument/2006/relationships/hyperlink" Target="mailto:kipp.katrina@ep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7772400" cy="2590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 Investigation into the Extent and Biological Impacts of Endocrine Disrupting Chemicals (EDCs) in a Highly Effluent-Dominated River in New England:</a:t>
            </a:r>
            <a:br>
              <a:rPr lang="en-US" sz="2800" dirty="0" smtClean="0"/>
            </a:br>
            <a:r>
              <a:rPr lang="en-US" sz="2800" dirty="0" smtClean="0"/>
              <a:t>Preliminary Results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5800"/>
            <a:ext cx="7620000" cy="129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Katrina Kipp, EPA New England Regional Laboratory</a:t>
            </a:r>
          </a:p>
          <a:p>
            <a:pPr eaLnBrk="1" hangingPunct="1"/>
            <a:r>
              <a:rPr lang="en-US" sz="2400" dirty="0" smtClean="0"/>
              <a:t>Jim Lazorchak, EPA ORD Cincinnati Laboratory</a:t>
            </a:r>
          </a:p>
          <a:p>
            <a:r>
              <a:rPr lang="en-US" sz="2400" dirty="0" smtClean="0"/>
              <a:t>April 21, 2011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Seining at the Refuge</a:t>
            </a:r>
          </a:p>
        </p:txBody>
      </p:sp>
      <p:pic>
        <p:nvPicPr>
          <p:cNvPr id="55301" name="Picture 5" descr="DSC0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1150"/>
            <a:ext cx="6705600" cy="5029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16280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Electrofishing at A-1 Reservoir</a:t>
            </a:r>
          </a:p>
        </p:txBody>
      </p:sp>
      <p:pic>
        <p:nvPicPr>
          <p:cNvPr id="57349" name="Picture 5" descr="DSC00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81800" cy="50863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Fish Dissection</a:t>
            </a:r>
          </a:p>
        </p:txBody>
      </p:sp>
      <p:pic>
        <p:nvPicPr>
          <p:cNvPr id="59397" name="Picture 5" descr="DSC00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86600" cy="5314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447800"/>
          <a:ext cx="8839202" cy="4912780"/>
        </p:xfrm>
        <a:graphic>
          <a:graphicData uri="http://schemas.openxmlformats.org/drawingml/2006/table">
            <a:tbl>
              <a:tblPr/>
              <a:tblGrid>
                <a:gridCol w="1828800"/>
                <a:gridCol w="1492134"/>
                <a:gridCol w="1251066"/>
                <a:gridCol w="1295400"/>
                <a:gridCol w="1295400"/>
                <a:gridCol w="1676402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+mn-lt"/>
                        </a:rPr>
                        <a:t>Compound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ARP1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ARP3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ARP4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Broad MOA Class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Cimetidine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h2 anti-histamine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Ranitidine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149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120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h2 anti-histamine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Trimethoprim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93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183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175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Antimicrobial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Sulfamethoxazole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1096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667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Antimicrobial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Norethindrone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Reproductive </a:t>
                      </a:r>
                      <a:r>
                        <a:rPr lang="en-US" sz="1400" b="0" i="0" u="none" strike="noStrike" dirty="0">
                          <a:latin typeface="+mn-lt"/>
                        </a:rPr>
                        <a:t>hormone modulator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Atorvastatin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63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Lipid </a:t>
                      </a:r>
                      <a:r>
                        <a:rPr lang="en-US" sz="1400" b="0" i="0" u="none" strike="noStrike" dirty="0">
                          <a:latin typeface="+mn-lt"/>
                        </a:rPr>
                        <a:t>modifier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Gemfibrozil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1030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1066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Lipid </a:t>
                      </a:r>
                      <a:r>
                        <a:rPr lang="en-US" sz="1400" b="0" i="0" u="none" strike="noStrike" dirty="0">
                          <a:latin typeface="+mn-lt"/>
                        </a:rPr>
                        <a:t>modifier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Theophylline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Bronchodilator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Ibuprofen-2-hydroxy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164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Inactive</a:t>
                      </a:r>
                      <a:r>
                        <a:rPr lang="en-US" sz="1400" b="0" i="0" u="none" strike="noStrike" baseline="0" dirty="0" smtClean="0">
                          <a:latin typeface="+mn-lt"/>
                        </a:rPr>
                        <a:t> Metabolite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Acetaminophen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129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Anti-inflammatory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Ibuprofen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104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586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Anti-inflammatory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all concentrations are in ng/L</a:t>
                      </a: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42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nd = not detected above the reporting limit</a:t>
                      </a: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965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Values @ 1 ug/L </a:t>
                      </a: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1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Trimethoprim detected in the field blank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4389" marR="4389" marT="43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Pharmaceuticals Found In WWTP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AA3BB-A3BC-410E-A700-80BB445DF0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5867400"/>
            <a:ext cx="950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1- </a:t>
            </a:r>
            <a:r>
              <a:rPr lang="en-US" sz="1100" dirty="0" err="1" smtClean="0"/>
              <a:t>Westboro</a:t>
            </a:r>
            <a:endParaRPr lang="en-US" sz="1100" dirty="0" smtClean="0"/>
          </a:p>
          <a:p>
            <a:r>
              <a:rPr lang="en-US" sz="1100" dirty="0" smtClean="0"/>
              <a:t>2-Marlboro</a:t>
            </a:r>
          </a:p>
          <a:p>
            <a:r>
              <a:rPr lang="en-US" sz="1100" dirty="0" smtClean="0"/>
              <a:t>3-Hudson</a:t>
            </a:r>
          </a:p>
          <a:p>
            <a:r>
              <a:rPr lang="en-US" sz="1100" dirty="0" smtClean="0"/>
              <a:t>4-Maynard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752600"/>
          <a:ext cx="8763000" cy="3412064"/>
        </p:xfrm>
        <a:graphic>
          <a:graphicData uri="http://schemas.openxmlformats.org/drawingml/2006/table">
            <a:tbl>
              <a:tblPr/>
              <a:tblGrid>
                <a:gridCol w="1828800"/>
                <a:gridCol w="1295400"/>
                <a:gridCol w="1447800"/>
                <a:gridCol w="1295400"/>
                <a:gridCol w="1371600"/>
                <a:gridCol w="1524000"/>
              </a:tblGrid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+mn-lt"/>
                        </a:rPr>
                        <a:t>Compound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ARP1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ARP3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ARP4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Broad MOA Class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Triamterene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32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27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132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180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Desmethyl-diltiazem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17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49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37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96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Diltiazem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60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175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297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Norverapamil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Verapamil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51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61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Valsartan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1337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Furosemide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nd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329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+mn-lt"/>
                        </a:rPr>
                        <a:t>452</a:t>
                      </a: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Anti-hypertensive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4389" marR="4389" marT="43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Pharmaceuticals Found In WWTP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5270191"/>
          <a:ext cx="6171068" cy="1084890"/>
        </p:xfrm>
        <a:graphic>
          <a:graphicData uri="http://schemas.openxmlformats.org/drawingml/2006/table">
            <a:tbl>
              <a:tblPr/>
              <a:tblGrid>
                <a:gridCol w="6171068"/>
              </a:tblGrid>
              <a:tr h="15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all concentrations are in ng/L</a:t>
                      </a:r>
                    </a:p>
                  </a:txBody>
                  <a:tcPr marL="6030" marR="6030" marT="6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+mn-lt"/>
                        </a:rPr>
                        <a:t>nd = not detected above the reporting limit</a:t>
                      </a:r>
                    </a:p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6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Values @ 1 µg/L </a:t>
                      </a:r>
                    </a:p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006026"/>
          <a:ext cx="8686799" cy="5623373"/>
        </p:xfrm>
        <a:graphic>
          <a:graphicData uri="http://schemas.openxmlformats.org/drawingml/2006/table">
            <a:tbl>
              <a:tblPr/>
              <a:tblGrid>
                <a:gridCol w="1963831"/>
                <a:gridCol w="1300314"/>
                <a:gridCol w="1376016"/>
                <a:gridCol w="1322581"/>
                <a:gridCol w="1335940"/>
                <a:gridCol w="1388117"/>
              </a:tblGrid>
              <a:tr h="43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Compound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ARP1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ARP2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ARP3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ARP4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Broad MOA Class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Metoprolol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727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505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553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612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modulator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Propranolol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32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46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Carbamazepine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106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144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294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196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10-hydroxy-amitriptyline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Amitriptyline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Fluoxetine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28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16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46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Sertraline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Albuterol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Atenolol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383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306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1663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Oxycodone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98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75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181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Amphetamine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Arial"/>
                        </a:rPr>
                        <a:t>Hydrocodone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nd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Neurotransmitter modulator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all concentrations are in ng/L</a:t>
                      </a: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458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nd = not detected above the reporting limit</a:t>
                      </a: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188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Values @ 1 µg/L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6030" marR="6030" marT="60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0"/>
            <a:ext cx="589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Pharmaceuticals Found In WWTP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E091F-915F-4B64-B370-F96F55825F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00202"/>
          <a:ext cx="8763000" cy="4724289"/>
        </p:xfrm>
        <a:graphic>
          <a:graphicData uri="http://schemas.openxmlformats.org/drawingml/2006/table">
            <a:tbl>
              <a:tblPr/>
              <a:tblGrid>
                <a:gridCol w="1371600"/>
                <a:gridCol w="703085"/>
                <a:gridCol w="159589"/>
                <a:gridCol w="686724"/>
                <a:gridCol w="169264"/>
                <a:gridCol w="676292"/>
                <a:gridCol w="179696"/>
                <a:gridCol w="696399"/>
                <a:gridCol w="159589"/>
                <a:gridCol w="696399"/>
                <a:gridCol w="159589"/>
                <a:gridCol w="696399"/>
                <a:gridCol w="159589"/>
                <a:gridCol w="696399"/>
                <a:gridCol w="159589"/>
                <a:gridCol w="696399"/>
                <a:gridCol w="696399"/>
              </a:tblGrid>
              <a:tr h="6507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latin typeface="Calibri"/>
                        </a:rPr>
                        <a:t>WWTP</a:t>
                      </a:r>
                      <a:endParaRPr lang="en-US" sz="2000" b="1" i="0" u="none" strike="noStrike" dirty="0"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E1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E2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EE2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E3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DHT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AND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TEST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Calibri"/>
                        </a:rPr>
                        <a:t>PROG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Calibri"/>
                        </a:rPr>
                        <a:t>Total NP</a:t>
                      </a:r>
                      <a:r>
                        <a:rPr lang="en-US" sz="2000" b="1" i="0" u="none" strike="noStrike" baseline="0" dirty="0" smtClean="0"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ug/L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Calibri"/>
                        </a:rPr>
                        <a:t>ARP1</a:t>
                      </a:r>
                      <a:endParaRPr lang="en-US" sz="2000" b="0" i="0" u="none" strike="noStrike" dirty="0"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4.56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Calibri"/>
                        </a:rPr>
                        <a:t>ARP2</a:t>
                      </a:r>
                      <a:endParaRPr lang="en-US" sz="2000" b="0" i="0" u="none" strike="noStrike" dirty="0"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8.83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1.58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Calibri"/>
                        </a:rPr>
                        <a:t>ARP3</a:t>
                      </a:r>
                      <a:endParaRPr lang="en-US" sz="2000" b="0" i="0" u="none" strike="noStrike" dirty="0"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20.3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Calibri"/>
                        </a:rPr>
                        <a:t>ARP4</a:t>
                      </a:r>
                      <a:endParaRPr lang="en-US" sz="2000" b="0" i="0" u="none" strike="noStrike" dirty="0"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21.4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2.34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2.68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5.50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3.70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MRL</a:t>
                      </a: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357">
                <a:tc gridSpan="17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D: duplicate differs in greater than 50%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R: fortified recovery is out of criteria (75%–125%)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fortified recovery is out of criteria (75%–125%)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Hormones and </a:t>
            </a:r>
            <a:r>
              <a:rPr lang="en-US" sz="2800" b="1" dirty="0" err="1" smtClean="0">
                <a:solidFill>
                  <a:srgbClr val="FF0000"/>
                </a:solidFill>
              </a:rPr>
              <a:t>Phenolic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Compounds in WWTPs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Concentrations of EE2 </a:t>
            </a:r>
            <a:r>
              <a:rPr lang="en-US" sz="1800" b="1" dirty="0" smtClean="0">
                <a:solidFill>
                  <a:srgbClr val="FF0000"/>
                </a:solidFill>
              </a:rPr>
              <a:t>&gt; </a:t>
            </a:r>
            <a:r>
              <a:rPr lang="en-US" sz="1800" b="1" dirty="0" smtClean="0">
                <a:solidFill>
                  <a:srgbClr val="FF0000"/>
                </a:solidFill>
              </a:rPr>
              <a:t>1 </a:t>
            </a:r>
            <a:r>
              <a:rPr lang="en-US" sz="1800" b="1" dirty="0" err="1" smtClean="0">
                <a:solidFill>
                  <a:srgbClr val="FF0000"/>
                </a:solidFill>
              </a:rPr>
              <a:t>ng</a:t>
            </a:r>
            <a:r>
              <a:rPr lang="en-US" sz="1800" b="1" dirty="0" smtClean="0">
                <a:solidFill>
                  <a:srgbClr val="FF0000"/>
                </a:solidFill>
              </a:rPr>
              <a:t>/L have been shown to cause reduced fecundity EPA AQC for NP = 6.6 </a:t>
            </a:r>
            <a:r>
              <a:rPr lang="en-US" sz="1800" b="1" dirty="0" err="1" smtClean="0">
                <a:solidFill>
                  <a:srgbClr val="FF0000"/>
                </a:solidFill>
              </a:rPr>
              <a:t>ug</a:t>
            </a:r>
            <a:r>
              <a:rPr lang="en-US" sz="1800" b="1" dirty="0" smtClean="0">
                <a:solidFill>
                  <a:srgbClr val="FF0000"/>
                </a:solidFill>
              </a:rPr>
              <a:t>/L 4-day aver once/3 years 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9E4A1-9E81-4087-93F3-027B3E5A4B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410200"/>
            <a:ext cx="1536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MRL = ~1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/L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228600" y="0"/>
            <a:ext cx="76200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Fluorinated Chemicals in WWTP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6" y="1600200"/>
          <a:ext cx="8839194" cy="2982604"/>
        </p:xfrm>
        <a:graphic>
          <a:graphicData uri="http://schemas.openxmlformats.org/drawingml/2006/table">
            <a:tbl>
              <a:tblPr/>
              <a:tblGrid>
                <a:gridCol w="673976"/>
                <a:gridCol w="524203"/>
                <a:gridCol w="149772"/>
                <a:gridCol w="449317"/>
                <a:gridCol w="149772"/>
                <a:gridCol w="449317"/>
                <a:gridCol w="149772"/>
                <a:gridCol w="449317"/>
                <a:gridCol w="149772"/>
                <a:gridCol w="374431"/>
                <a:gridCol w="149772"/>
                <a:gridCol w="449317"/>
                <a:gridCol w="149772"/>
                <a:gridCol w="374431"/>
                <a:gridCol w="81453"/>
                <a:gridCol w="517636"/>
                <a:gridCol w="149772"/>
                <a:gridCol w="459458"/>
                <a:gridCol w="139631"/>
                <a:gridCol w="409903"/>
                <a:gridCol w="152400"/>
                <a:gridCol w="533400"/>
                <a:gridCol w="76200"/>
                <a:gridCol w="381000"/>
                <a:gridCol w="152400"/>
                <a:gridCol w="381000"/>
                <a:gridCol w="152400"/>
                <a:gridCol w="457200"/>
                <a:gridCol w="152400"/>
              </a:tblGrid>
              <a:tr h="420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WWTP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C4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C5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C6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C7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C8 PFOA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C9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C11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C12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C13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PFBS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PFHS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PFOS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ng/L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ARP1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4.14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D, 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2.12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4.71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0.972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3.77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10.9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baseline="300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ARP2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3.77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3.58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2.87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60.6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ARP3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33.4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9.37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1.24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2.42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4.04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ARP4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D, 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4.97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0.5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1.76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D,R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15.9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6.51</a:t>
                      </a: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baseline="300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5603" marR="5603" marT="56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57800" y="5257800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Qualifier:	D: duplicate differs in greater 	than 50%</a:t>
            </a:r>
          </a:p>
          <a:p>
            <a:r>
              <a:rPr lang="en-US" sz="1400" b="1" dirty="0" smtClean="0"/>
              <a:t>	R: fortified recovery is out of 	criteria (75%–125%)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800600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C8 = PFOA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5410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Mn Pollution Control Agency Aquatic Life Criteria: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PFOS Chronic = 7 </a:t>
            </a:r>
            <a:r>
              <a:rPr lang="en-US" sz="1600" b="1" dirty="0" err="1" smtClean="0">
                <a:solidFill>
                  <a:srgbClr val="FF0000"/>
                </a:solidFill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</a:rPr>
              <a:t>/L  (</a:t>
            </a:r>
            <a:r>
              <a:rPr lang="en-US" sz="1600" b="1" dirty="0" err="1" smtClean="0">
                <a:solidFill>
                  <a:srgbClr val="FF0000"/>
                </a:solidFill>
              </a:rPr>
              <a:t>perfluorooctane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sulfonate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PFOA Chronic = 720 ng/L (DW and Non-salmonids)</a:t>
            </a:r>
          </a:p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266" name="Picture 2" descr="File:Perfluorooctanesulfonic acid 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1600200" cy="505326"/>
          </a:xfrm>
          <a:prstGeom prst="rect">
            <a:avLst/>
          </a:prstGeom>
          <a:noFill/>
        </p:spPr>
      </p:pic>
      <p:pic>
        <p:nvPicPr>
          <p:cNvPr id="11268" name="Picture 4" descr="File:Perfluorooctanoic aci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724400"/>
            <a:ext cx="1375037" cy="4572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 bwMode="auto">
          <a:xfrm>
            <a:off x="8458200" y="1066800"/>
            <a:ext cx="228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 – Effluent 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5257800"/>
          </a:xfrm>
        </p:spPr>
        <p:txBody>
          <a:bodyPr/>
          <a:lstStyle/>
          <a:p>
            <a:r>
              <a:rPr lang="en-US" dirty="0" smtClean="0"/>
              <a:t>Pharmaceuticals</a:t>
            </a:r>
          </a:p>
          <a:p>
            <a:pPr lvl="1"/>
            <a:r>
              <a:rPr lang="en-US" dirty="0" smtClean="0"/>
              <a:t>35 out of 54 detected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1 - Inactive Anti-inflammatory Metabolite</a:t>
            </a:r>
          </a:p>
          <a:p>
            <a:pPr lvl="2"/>
            <a:r>
              <a:rPr lang="en-US" dirty="0" smtClean="0"/>
              <a:t>1 - Reproductive Hormone Modulator</a:t>
            </a:r>
          </a:p>
          <a:p>
            <a:pPr lvl="2"/>
            <a:r>
              <a:rPr lang="en-US" dirty="0" smtClean="0"/>
              <a:t>1 – Bronchodilator</a:t>
            </a:r>
          </a:p>
          <a:p>
            <a:pPr lvl="2"/>
            <a:r>
              <a:rPr lang="en-US" dirty="0" smtClean="0"/>
              <a:t>2 - Lipid Modifier </a:t>
            </a:r>
          </a:p>
          <a:p>
            <a:pPr lvl="2"/>
            <a:r>
              <a:rPr lang="en-US" dirty="0" smtClean="0"/>
              <a:t>2 - h2-anti-histamine </a:t>
            </a:r>
          </a:p>
          <a:p>
            <a:pPr lvl="2"/>
            <a:r>
              <a:rPr lang="en-US" dirty="0" smtClean="0"/>
              <a:t>2 – Anti-microbials</a:t>
            </a:r>
          </a:p>
          <a:p>
            <a:pPr lvl="2"/>
            <a:r>
              <a:rPr lang="en-US" dirty="0" smtClean="0"/>
              <a:t>2 - Anti-inflammatory</a:t>
            </a:r>
          </a:p>
          <a:p>
            <a:pPr lvl="2"/>
            <a:r>
              <a:rPr lang="en-US" dirty="0" smtClean="0"/>
              <a:t>12 - Neurotransmitter Modulator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6 detected near or above FDA Categorical Exclusion Value of 1 µg/L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648200" y="2057400"/>
            <a:ext cx="7620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9812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in every plant; across all 4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 – Effluent 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Hormones</a:t>
            </a:r>
          </a:p>
          <a:p>
            <a:pPr lvl="1"/>
            <a:r>
              <a:rPr lang="en-US" dirty="0" smtClean="0"/>
              <a:t>1 Plant has measured EE2 concentration above concentration causing effects on fecundity</a:t>
            </a:r>
          </a:p>
          <a:p>
            <a:endParaRPr lang="en-US" dirty="0" smtClean="0"/>
          </a:p>
          <a:p>
            <a:r>
              <a:rPr lang="en-US" dirty="0" smtClean="0"/>
              <a:t>PFCs</a:t>
            </a:r>
          </a:p>
          <a:p>
            <a:pPr lvl="1"/>
            <a:r>
              <a:rPr lang="en-US" dirty="0" smtClean="0"/>
              <a:t>2 Plants had PFOS/PFOA levels near MPCA Aquatic Life Criteria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20000" cy="685800"/>
          </a:xfrm>
        </p:spPr>
        <p:txBody>
          <a:bodyPr anchor="t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Overview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3581400"/>
          </a:xfrm>
        </p:spPr>
        <p:txBody>
          <a:bodyPr/>
          <a:lstStyle/>
          <a:p>
            <a:r>
              <a:rPr lang="en-US" dirty="0" smtClean="0"/>
              <a:t>Study objectives and partners</a:t>
            </a:r>
          </a:p>
          <a:p>
            <a:r>
              <a:rPr lang="en-US" dirty="0" smtClean="0"/>
              <a:t>Year 1 research</a:t>
            </a:r>
          </a:p>
          <a:p>
            <a:r>
              <a:rPr lang="en-US" dirty="0" smtClean="0"/>
              <a:t>Preliminary results 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Year 2 plans</a:t>
            </a:r>
          </a:p>
          <a:p>
            <a:r>
              <a:rPr lang="en-US" dirty="0" smtClean="0"/>
              <a:t>Next steps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8FCFA2-51A6-4467-86DF-68270E89C25A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6200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Golden Shiner Histology Results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30 collected at each of two sites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(Only fish assessed for </a:t>
            </a:r>
            <a:r>
              <a:rPr lang="en-US" sz="2000" dirty="0" err="1" smtClean="0">
                <a:solidFill>
                  <a:srgbClr val="FF0000"/>
                </a:solidFill>
              </a:rPr>
              <a:t>Vtg</a:t>
            </a:r>
            <a:r>
              <a:rPr lang="en-US" sz="2000" dirty="0" smtClean="0">
                <a:solidFill>
                  <a:srgbClr val="FF0000"/>
                </a:solidFill>
              </a:rPr>
              <a:t> expression)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52600"/>
          <a:ext cx="8686800" cy="4573928"/>
        </p:xfrm>
        <a:graphic>
          <a:graphicData uri="http://schemas.openxmlformats.org/drawingml/2006/table">
            <a:tbl>
              <a:tblPr/>
              <a:tblGrid>
                <a:gridCol w="623184"/>
                <a:gridCol w="1348342"/>
                <a:gridCol w="1303020"/>
                <a:gridCol w="1297454"/>
                <a:gridCol w="4114800"/>
              </a:tblGrid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Arial"/>
                        </a:rPr>
                        <a:t>Fish #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Arial"/>
                        </a:rPr>
                        <a:t>Site Location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Sex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Gonad Stage (0=immature; 5=spawned out)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06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Reservoir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13-  immature males  (Mean Gonad Stage = 0)                 </a:t>
                      </a:r>
                      <a:endParaRPr lang="en-US" sz="1200" b="0" i="0" u="none" strike="noStrike" dirty="0" smtClean="0">
                        <a:latin typeface="Arial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10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- immature females </a:t>
                      </a:r>
                      <a:endParaRPr lang="en-US" sz="1200" b="0" i="0" u="none" strike="noStrike" dirty="0" smtClean="0">
                        <a:latin typeface="Arial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2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- mature Females (Mean Gonad Stage 0.97)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A27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WBR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A28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WBR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A29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WBR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Immature 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Assabet River Below WWTP (ARB)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Arial"/>
                        </a:rPr>
                        <a:t>15 - immature Males (Mean Gonad Stage = 0.2)                 </a:t>
                      </a:r>
                      <a:endParaRPr lang="en-US" sz="1200" b="0" i="0" u="none" strike="noStrike" dirty="0" smtClean="0">
                        <a:latin typeface="Arial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latin typeface="Arial"/>
                        </a:rPr>
                        <a:t>7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Females - 4 immature Females (Mean Gonad Stage = 1.6)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Immature 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Immature 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Immature 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B13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B16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B17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B21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B24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B26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Female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B29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ARB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latin typeface="Arial"/>
                        </a:rPr>
                        <a:t>Insufficient tissue provided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Golden Shiner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 smtClean="0"/>
              <a:t>Golden Shiners were too immature to obtain gene expression results</a:t>
            </a:r>
          </a:p>
          <a:p>
            <a:endParaRPr lang="en-US" dirty="0" smtClean="0"/>
          </a:p>
          <a:p>
            <a:r>
              <a:rPr lang="en-US" dirty="0" smtClean="0"/>
              <a:t>No Larval </a:t>
            </a:r>
            <a:r>
              <a:rPr lang="en-US" dirty="0" err="1" smtClean="0"/>
              <a:t>Vtg</a:t>
            </a:r>
            <a:r>
              <a:rPr lang="en-US" dirty="0" smtClean="0"/>
              <a:t> Gene Expression results due to method still under development – Expected to be done in May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620000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Collaborating Scientists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8991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Pharmaceuticals – Angela </a:t>
            </a:r>
            <a:r>
              <a:rPr lang="en-US" sz="1800" dirty="0" err="1" smtClean="0"/>
              <a:t>Batt</a:t>
            </a:r>
            <a:r>
              <a:rPr lang="en-US" sz="1800" dirty="0" smtClean="0"/>
              <a:t> (ORD), </a:t>
            </a:r>
            <a:r>
              <a:rPr lang="en-US" sz="1800" dirty="0" smtClean="0">
                <a:hlinkClick r:id="rId2"/>
              </a:rPr>
              <a:t>batt.angela@epa.gov</a:t>
            </a:r>
            <a:r>
              <a:rPr lang="en-US" sz="1800" dirty="0" smtClean="0"/>
              <a:t> </a:t>
            </a:r>
          </a:p>
          <a:p>
            <a:endParaRPr lang="en-US" sz="1100" dirty="0" smtClean="0"/>
          </a:p>
          <a:p>
            <a:r>
              <a:rPr lang="en-US" sz="1800" dirty="0" smtClean="0"/>
              <a:t>Pharmaceutical Prioritization and Assessment - Mitch </a:t>
            </a:r>
            <a:r>
              <a:rPr lang="en-US" sz="1800" dirty="0" err="1" smtClean="0"/>
              <a:t>Kostich</a:t>
            </a:r>
            <a:r>
              <a:rPr lang="en-US" sz="1800" dirty="0" smtClean="0"/>
              <a:t> (ORD), </a:t>
            </a:r>
            <a:r>
              <a:rPr lang="en-US" sz="1800" dirty="0" smtClean="0">
                <a:hlinkClick r:id="rId3"/>
              </a:rPr>
              <a:t>kostich.mitchell@epa.gov</a:t>
            </a:r>
            <a:endParaRPr lang="en-US" sz="1800" dirty="0" smtClean="0"/>
          </a:p>
          <a:p>
            <a:endParaRPr lang="en-US" sz="1200" dirty="0" smtClean="0"/>
          </a:p>
          <a:p>
            <a:r>
              <a:rPr lang="en-US" sz="1800" dirty="0" smtClean="0"/>
              <a:t>Hormones – Marc Mills (ORD), </a:t>
            </a:r>
            <a:r>
              <a:rPr lang="en-US" sz="1800" dirty="0" smtClean="0">
                <a:hlinkClick r:id="rId4"/>
              </a:rPr>
              <a:t>mills.marc@epa.gov</a:t>
            </a:r>
            <a:endParaRPr lang="en-US" sz="1800" dirty="0" smtClean="0"/>
          </a:p>
          <a:p>
            <a:r>
              <a:rPr lang="en-US" sz="1800" dirty="0" err="1" smtClean="0"/>
              <a:t>Phenolic</a:t>
            </a:r>
            <a:r>
              <a:rPr lang="en-US" sz="1800" dirty="0" smtClean="0"/>
              <a:t> Compounds (Region 5) – Larry </a:t>
            </a:r>
            <a:r>
              <a:rPr lang="en-US" sz="1800" dirty="0" err="1" smtClean="0"/>
              <a:t>Zintek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5"/>
              </a:rPr>
              <a:t>zintek.lawrence@epa.gov</a:t>
            </a:r>
            <a:endParaRPr lang="en-US" sz="1800" dirty="0" smtClean="0"/>
          </a:p>
          <a:p>
            <a:r>
              <a:rPr lang="en-US" sz="1800" dirty="0" err="1" smtClean="0"/>
              <a:t>Perfluronated</a:t>
            </a:r>
            <a:r>
              <a:rPr lang="en-US" sz="1800" dirty="0" smtClean="0"/>
              <a:t> Compounds (former EPA post doc) – Shoji Nakayama </a:t>
            </a:r>
            <a:r>
              <a:rPr lang="en-US" sz="1800" dirty="0" smtClean="0">
                <a:hlinkClick r:id="rId6"/>
              </a:rPr>
              <a:t>fabre@nies.go.jp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Larval Fathead Minnow </a:t>
            </a:r>
            <a:r>
              <a:rPr lang="en-US" sz="1800" dirty="0" err="1" smtClean="0"/>
              <a:t>Vtg</a:t>
            </a:r>
            <a:r>
              <a:rPr lang="en-US" sz="1800" dirty="0" smtClean="0"/>
              <a:t> Gene Expression Method – TV Reddy (ORD), </a:t>
            </a:r>
            <a:r>
              <a:rPr lang="en-US" sz="1800" dirty="0" smtClean="0">
                <a:hlinkClick r:id="rId7"/>
              </a:rPr>
              <a:t>reddy.timuru@epa.gov</a:t>
            </a:r>
            <a:r>
              <a:rPr lang="en-US" sz="1800" dirty="0" smtClean="0"/>
              <a:t>, David </a:t>
            </a:r>
            <a:r>
              <a:rPr lang="en-US" sz="1800" dirty="0" err="1" smtClean="0"/>
              <a:t>Lattier</a:t>
            </a:r>
            <a:r>
              <a:rPr lang="en-US" sz="1800" dirty="0" smtClean="0"/>
              <a:t> (ORD), </a:t>
            </a:r>
            <a:r>
              <a:rPr lang="en-US" sz="1800" dirty="0" smtClean="0">
                <a:hlinkClick r:id="rId8"/>
              </a:rPr>
              <a:t>lattier.david@epa.gov</a:t>
            </a:r>
            <a:r>
              <a:rPr lang="en-US" sz="1800" dirty="0" smtClean="0"/>
              <a:t>, Denise Gordon (ORD), </a:t>
            </a:r>
            <a:r>
              <a:rPr lang="en-US" sz="1800" dirty="0" smtClean="0">
                <a:hlinkClick r:id="rId9"/>
              </a:rPr>
              <a:t>gordon.denise@epa.gov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Effluent Exposures – Mark Smith, Herman Haring, TMG c/o U.S. EPA</a:t>
            </a:r>
          </a:p>
          <a:p>
            <a:r>
              <a:rPr lang="en-US" sz="1800" dirty="0" smtClean="0"/>
              <a:t>Field Collections – Herman Haring</a:t>
            </a:r>
          </a:p>
          <a:p>
            <a:r>
              <a:rPr lang="en-US" sz="1800" dirty="0" smtClean="0"/>
              <a:t>Golden Shiner </a:t>
            </a:r>
            <a:r>
              <a:rPr lang="en-US" sz="1800" dirty="0" err="1" smtClean="0"/>
              <a:t>Vtg</a:t>
            </a:r>
            <a:r>
              <a:rPr lang="en-US" sz="1800" dirty="0" smtClean="0"/>
              <a:t> Analyses – Barry </a:t>
            </a:r>
            <a:r>
              <a:rPr lang="en-US" sz="1800" dirty="0" err="1" smtClean="0"/>
              <a:t>Wiechman</a:t>
            </a:r>
            <a:r>
              <a:rPr lang="en-US" sz="1800" dirty="0" smtClean="0"/>
              <a:t>, </a:t>
            </a:r>
            <a:r>
              <a:rPr lang="en-US" sz="1800" dirty="0" err="1" smtClean="0"/>
              <a:t>Dynmac</a:t>
            </a:r>
            <a:r>
              <a:rPr lang="en-US" sz="1800" dirty="0" smtClean="0"/>
              <a:t> Corp c/o U.S. EPA</a:t>
            </a:r>
          </a:p>
          <a:p>
            <a:endParaRPr lang="en-US" sz="1800" dirty="0" smtClean="0"/>
          </a:p>
          <a:p>
            <a:r>
              <a:rPr lang="en-US" sz="1800" dirty="0" smtClean="0"/>
              <a:t>Histopathology on Golden Shiners – </a:t>
            </a:r>
            <a:r>
              <a:rPr lang="en-US" sz="1800" dirty="0" err="1" smtClean="0"/>
              <a:t>Heiko</a:t>
            </a:r>
            <a:r>
              <a:rPr lang="en-US" sz="1800" dirty="0" smtClean="0"/>
              <a:t> </a:t>
            </a:r>
            <a:r>
              <a:rPr lang="en-US" sz="1800" dirty="0" err="1" smtClean="0"/>
              <a:t>Schoenfuss</a:t>
            </a:r>
            <a:r>
              <a:rPr lang="en-US" sz="1800" dirty="0" smtClean="0"/>
              <a:t>, St. Cloud State Univ. </a:t>
            </a:r>
            <a:r>
              <a:rPr lang="en-US" sz="1800" dirty="0" smtClean="0">
                <a:hlinkClick r:id="rId10"/>
              </a:rPr>
              <a:t>hschoenfuss@stcloudstate.edu</a:t>
            </a:r>
            <a:endParaRPr lang="en-US" sz="18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Proposed Year 2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Resample 4 WWTP effluents</a:t>
            </a:r>
          </a:p>
          <a:p>
            <a:pPr lvl="1"/>
            <a:r>
              <a:rPr lang="en-US" dirty="0" smtClean="0"/>
              <a:t>Chemical analysis for PPCPs, steroid suite, NPs, PFCs</a:t>
            </a:r>
          </a:p>
          <a:p>
            <a:pPr lvl="1"/>
            <a:r>
              <a:rPr lang="en-US" dirty="0" smtClean="0"/>
              <a:t>Laboratory 48 hours larval effluent exposure tests</a:t>
            </a:r>
          </a:p>
          <a:p>
            <a:r>
              <a:rPr lang="en-US" dirty="0" smtClean="0"/>
              <a:t>Deploy caged adult male fathead minnows and golden shiners for 7 days</a:t>
            </a:r>
          </a:p>
          <a:p>
            <a:pPr lvl="1"/>
            <a:r>
              <a:rPr lang="en-US" dirty="0" smtClean="0"/>
              <a:t>Reference site and upstream and downstream of 4 WWTP outfalls</a:t>
            </a:r>
          </a:p>
          <a:p>
            <a:pPr lvl="1"/>
            <a:r>
              <a:rPr lang="en-US" dirty="0" smtClean="0"/>
              <a:t>Vitellogenin induction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Proposed Year 2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Under consideration:</a:t>
            </a:r>
          </a:p>
          <a:p>
            <a:pPr lvl="1"/>
            <a:r>
              <a:rPr lang="en-US" dirty="0" smtClean="0"/>
              <a:t>Sampling river water for EDCs</a:t>
            </a:r>
          </a:p>
          <a:p>
            <a:pPr lvl="1"/>
            <a:r>
              <a:rPr lang="en-US" dirty="0" smtClean="0"/>
              <a:t>Deploying SPMDs (semipermeable membrane device) in river for EDCs (VOCs)</a:t>
            </a:r>
          </a:p>
          <a:p>
            <a:pPr lvl="1"/>
            <a:r>
              <a:rPr lang="en-US" dirty="0" smtClean="0"/>
              <a:t>Flow through systems located at WWTPs for effluent exposure</a:t>
            </a:r>
          </a:p>
          <a:p>
            <a:pPr lvl="1"/>
            <a:r>
              <a:rPr lang="en-US" dirty="0" smtClean="0"/>
              <a:t>Repeat collection of indigenous minnows (golden shiners)</a:t>
            </a:r>
          </a:p>
          <a:p>
            <a:pPr lvl="2"/>
            <a:r>
              <a:rPr lang="en-US" dirty="0" smtClean="0"/>
              <a:t>Vitellogenin</a:t>
            </a:r>
          </a:p>
          <a:p>
            <a:pPr lvl="2"/>
            <a:r>
              <a:rPr lang="en-US" dirty="0" smtClean="0"/>
              <a:t>Histopathology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Future Work/Next Steps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r>
              <a:rPr lang="en-US" sz="2800" dirty="0" smtClean="0"/>
              <a:t>Presentation at PPCP Forum on April 29</a:t>
            </a:r>
          </a:p>
          <a:p>
            <a:r>
              <a:rPr lang="en-US" sz="2800" dirty="0" smtClean="0"/>
              <a:t>Communicate Year 1 results to WWTPs</a:t>
            </a:r>
            <a:endParaRPr lang="en-US" sz="2800" dirty="0"/>
          </a:p>
          <a:p>
            <a:r>
              <a:rPr lang="en-US" sz="2800" dirty="0"/>
              <a:t>Year 2 </a:t>
            </a:r>
            <a:r>
              <a:rPr lang="en-US" sz="2800" dirty="0" smtClean="0"/>
              <a:t>activities</a:t>
            </a:r>
          </a:p>
          <a:p>
            <a:pPr lvl="1"/>
            <a:r>
              <a:rPr lang="en-US" dirty="0" smtClean="0"/>
              <a:t>Finalize plans</a:t>
            </a:r>
          </a:p>
          <a:p>
            <a:pPr lvl="1"/>
            <a:r>
              <a:rPr lang="en-US" sz="2400" dirty="0" smtClean="0"/>
              <a:t>Amend QAPP </a:t>
            </a:r>
          </a:p>
          <a:p>
            <a:pPr lvl="1"/>
            <a:r>
              <a:rPr lang="en-US" dirty="0" smtClean="0"/>
              <a:t>Conduct sampling/lab analysis</a:t>
            </a:r>
            <a:endParaRPr lang="en-US" sz="2400" dirty="0" smtClean="0"/>
          </a:p>
          <a:p>
            <a:r>
              <a:rPr lang="en-US" dirty="0" smtClean="0"/>
              <a:t>Presentation at SETAC meeting in Nov. (in Boston)</a:t>
            </a:r>
            <a:endParaRPr lang="en-US" sz="2800" dirty="0" smtClean="0"/>
          </a:p>
          <a:p>
            <a:r>
              <a:rPr lang="en-US" sz="2800" dirty="0" smtClean="0"/>
              <a:t>Final </a:t>
            </a:r>
            <a:r>
              <a:rPr lang="en-US" sz="2800" dirty="0"/>
              <a:t>report in </a:t>
            </a:r>
            <a:r>
              <a:rPr lang="en-US" dirty="0" smtClean="0"/>
              <a:t>spring of</a:t>
            </a:r>
            <a:r>
              <a:rPr lang="en-US" sz="2800" dirty="0" smtClean="0"/>
              <a:t> </a:t>
            </a:r>
            <a:r>
              <a:rPr lang="en-US" sz="2800" dirty="0"/>
              <a:t>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 Research Partners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648200"/>
          </a:xfrm>
        </p:spPr>
        <p:txBody>
          <a:bodyPr/>
          <a:lstStyle/>
          <a:p>
            <a:r>
              <a:rPr lang="en-US" b="1" dirty="0" smtClean="0"/>
              <a:t>EPA NE </a:t>
            </a:r>
            <a:r>
              <a:rPr lang="en-US" dirty="0" smtClean="0"/>
              <a:t>– </a:t>
            </a:r>
            <a:r>
              <a:rPr lang="en-US" sz="2400" dirty="0" smtClean="0"/>
              <a:t>Katrina Kipp, Tom Faber, Bart Hoskins, Dave McDonald</a:t>
            </a:r>
          </a:p>
          <a:p>
            <a:r>
              <a:rPr lang="en-US" b="1" dirty="0" smtClean="0"/>
              <a:t>EPA ORD Cincinnati Lab </a:t>
            </a:r>
            <a:r>
              <a:rPr lang="en-US" dirty="0" smtClean="0"/>
              <a:t>– </a:t>
            </a:r>
            <a:r>
              <a:rPr lang="en-US" sz="2400" dirty="0" smtClean="0"/>
              <a:t>Jim Lazorchak, Marc Mills, Angela Batt, Larry </a:t>
            </a:r>
            <a:r>
              <a:rPr lang="en-US" sz="2400" dirty="0" err="1" smtClean="0"/>
              <a:t>Zintek</a:t>
            </a:r>
            <a:r>
              <a:rPr lang="en-US" sz="2400" dirty="0" smtClean="0"/>
              <a:t> (R5), Shoji Nakayama (Former EPA Post Doc), Herman Haring, Marks Smith, Barry </a:t>
            </a:r>
            <a:r>
              <a:rPr lang="en-US" sz="2400" dirty="0" err="1" smtClean="0"/>
              <a:t>Weichman</a:t>
            </a:r>
            <a:r>
              <a:rPr lang="en-US" sz="2400" dirty="0" smtClean="0"/>
              <a:t>, Mitch </a:t>
            </a:r>
            <a:r>
              <a:rPr lang="en-US" sz="2400" dirty="0" err="1" smtClean="0"/>
              <a:t>Kostich</a:t>
            </a:r>
            <a:r>
              <a:rPr lang="en-US" sz="2400" dirty="0" smtClean="0"/>
              <a:t>, David </a:t>
            </a:r>
            <a:r>
              <a:rPr lang="en-US" sz="2400" dirty="0" err="1" smtClean="0"/>
              <a:t>Lattier</a:t>
            </a:r>
            <a:r>
              <a:rPr lang="en-US" sz="2400" dirty="0" smtClean="0"/>
              <a:t>, TV Reddy, Denise Gordon, </a:t>
            </a:r>
            <a:r>
              <a:rPr lang="en-US" sz="2400" dirty="0" err="1" smtClean="0"/>
              <a:t>Heiko</a:t>
            </a:r>
            <a:r>
              <a:rPr lang="en-US" sz="2400" dirty="0" smtClean="0"/>
              <a:t> </a:t>
            </a:r>
            <a:r>
              <a:rPr lang="en-US" sz="2400" dirty="0" err="1" smtClean="0"/>
              <a:t>Schoenfuss</a:t>
            </a:r>
            <a:r>
              <a:rPr lang="en-US" sz="2400" dirty="0" smtClean="0"/>
              <a:t> (St. Cloud State U)</a:t>
            </a:r>
          </a:p>
          <a:p>
            <a:r>
              <a:rPr lang="en-US" b="1" dirty="0" smtClean="0"/>
              <a:t>USFWS</a:t>
            </a:r>
            <a:r>
              <a:rPr lang="en-US" dirty="0" smtClean="0"/>
              <a:t> – </a:t>
            </a:r>
            <a:r>
              <a:rPr lang="en-US" sz="2400" dirty="0" smtClean="0"/>
              <a:t>Drew Major, Ken Munney, Libby Herland</a:t>
            </a:r>
          </a:p>
          <a:p>
            <a:r>
              <a:rPr lang="en-US" b="1" dirty="0" smtClean="0"/>
              <a:t>USGS</a:t>
            </a:r>
            <a:r>
              <a:rPr lang="en-US" dirty="0" smtClean="0"/>
              <a:t> – </a:t>
            </a:r>
            <a:r>
              <a:rPr lang="en-US" sz="2400" dirty="0" smtClean="0"/>
              <a:t>Marc Zimmerman, John Colman</a:t>
            </a:r>
          </a:p>
          <a:p>
            <a:r>
              <a:rPr lang="en-US" b="1" dirty="0" smtClean="0"/>
              <a:t>OAR</a:t>
            </a:r>
            <a:r>
              <a:rPr lang="en-US" dirty="0" smtClean="0"/>
              <a:t> – </a:t>
            </a:r>
            <a:r>
              <a:rPr lang="en-US" sz="2400" dirty="0" smtClean="0"/>
              <a:t>Sue Flint</a:t>
            </a:r>
          </a:p>
          <a:p>
            <a:r>
              <a:rPr lang="en-US" b="1" dirty="0" smtClean="0"/>
              <a:t>UMass Amherst </a:t>
            </a:r>
            <a:r>
              <a:rPr lang="en-US" dirty="0" smtClean="0"/>
              <a:t>– </a:t>
            </a:r>
            <a:r>
              <a:rPr lang="en-US" sz="2400" dirty="0" smtClean="0"/>
              <a:t>Kathleen Arcaro, Kasie Auge</a:t>
            </a:r>
            <a:r>
              <a:rPr lang="en-US" dirty="0" smtClean="0"/>
              <a:t>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20000" cy="60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For more information</a:t>
            </a:r>
            <a:r>
              <a:rPr lang="en-US" dirty="0" smtClean="0"/>
              <a:t>:</a:t>
            </a:r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sz="2400" dirty="0" smtClean="0"/>
              <a:t>Katrina </a:t>
            </a:r>
            <a:r>
              <a:rPr lang="en-US" sz="2400" dirty="0"/>
              <a:t>Kipp</a:t>
            </a:r>
          </a:p>
          <a:p>
            <a:pPr algn="ctr">
              <a:buFontTx/>
              <a:buNone/>
            </a:pPr>
            <a:r>
              <a:rPr lang="en-US" sz="2400" dirty="0"/>
              <a:t>EPA New England Regional Laboratory</a:t>
            </a:r>
          </a:p>
          <a:p>
            <a:pPr algn="ctr">
              <a:buFontTx/>
              <a:buNone/>
            </a:pPr>
            <a:r>
              <a:rPr lang="en-US" sz="2400" dirty="0"/>
              <a:t>617-918-8309</a:t>
            </a:r>
          </a:p>
          <a:p>
            <a:pPr algn="ctr">
              <a:buFontTx/>
              <a:buNone/>
            </a:pPr>
            <a:r>
              <a:rPr lang="en-US" sz="2400" dirty="0" smtClean="0">
                <a:hlinkClick r:id="rId2"/>
              </a:rPr>
              <a:t>kipp.katrina@epa.gov</a:t>
            </a:r>
            <a:endParaRPr lang="en-US" sz="2400" dirty="0" smtClean="0"/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sz="2400" dirty="0" smtClean="0"/>
              <a:t>Jim Lazorchak</a:t>
            </a:r>
          </a:p>
          <a:p>
            <a:pPr algn="ctr">
              <a:buFontTx/>
              <a:buNone/>
            </a:pPr>
            <a:r>
              <a:rPr lang="en-US" sz="2400" dirty="0" smtClean="0"/>
              <a:t>EPA ORD Cincinnati Laboratory</a:t>
            </a:r>
          </a:p>
          <a:p>
            <a:pPr algn="ctr">
              <a:buFontTx/>
              <a:buNone/>
            </a:pPr>
            <a:r>
              <a:rPr lang="en-US" sz="2400" dirty="0" smtClean="0"/>
              <a:t>513-569-7076</a:t>
            </a:r>
          </a:p>
          <a:p>
            <a:pPr algn="ctr"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lazorchak.jim@epa.gov</a:t>
            </a:r>
            <a:endParaRPr lang="en-US" sz="2400" dirty="0" smtClean="0"/>
          </a:p>
          <a:p>
            <a:pPr algn="ctr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60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Study Objectives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Characterize the extent of EDC contamination in the Assabet River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Characterize EDCs </a:t>
            </a:r>
            <a:r>
              <a:rPr lang="en-US" dirty="0" smtClean="0"/>
              <a:t>and other CECs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in </a:t>
            </a:r>
            <a:r>
              <a:rPr lang="en-US" dirty="0"/>
              <a:t>the effluents from the four major WWTPs on the river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Evaluate the impacts of EDCs on fish </a:t>
            </a:r>
            <a:r>
              <a:rPr lang="en-US" dirty="0" smtClean="0"/>
              <a:t>(minnows</a:t>
            </a:r>
            <a:r>
              <a:rPr lang="en-US" dirty="0"/>
              <a:t>) reproductive health (feminization of males) in the river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Provide data that informs NPDES permit decisions regarding the need for reductions of inputs of </a:t>
            </a:r>
            <a:r>
              <a:rPr lang="en-US" dirty="0" smtClean="0"/>
              <a:t>EDCs</a:t>
            </a:r>
          </a:p>
          <a:p>
            <a:pPr marL="609600" indent="-609600">
              <a:lnSpc>
                <a:spcPct val="90000"/>
              </a:lnSpc>
            </a:pPr>
            <a:endParaRPr lang="en-US" sz="14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* CECs = Contaminants of Emerging Concern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83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Study Design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486400"/>
          </a:xfrm>
        </p:spPr>
        <p:txBody>
          <a:bodyPr/>
          <a:lstStyle/>
          <a:p>
            <a:r>
              <a:rPr lang="en-US" sz="2800" dirty="0"/>
              <a:t>EPA Region 1 and Cincinnati ORD Lab:</a:t>
            </a:r>
          </a:p>
          <a:p>
            <a:pPr lvl="1"/>
            <a:r>
              <a:rPr lang="en-US" sz="2400" dirty="0"/>
              <a:t>Effluent sample </a:t>
            </a:r>
            <a:r>
              <a:rPr lang="en-US" sz="2400" dirty="0" smtClean="0"/>
              <a:t>collection </a:t>
            </a:r>
            <a:r>
              <a:rPr lang="en-US" sz="2400" dirty="0"/>
              <a:t>from 4 WWTPs (Westborough, Marlborough West, Hudson, Maynard) </a:t>
            </a:r>
          </a:p>
          <a:p>
            <a:pPr lvl="2"/>
            <a:r>
              <a:rPr lang="en-US" sz="2000" dirty="0"/>
              <a:t>Chemical analysis for </a:t>
            </a:r>
            <a:r>
              <a:rPr lang="en-US" sz="2000" dirty="0" smtClean="0"/>
              <a:t>Pharmaceuticals, steroid suite, NPs, &amp; PFCs (based on National Effluent Study protocols)</a:t>
            </a:r>
            <a:endParaRPr lang="en-US" sz="2000" dirty="0"/>
          </a:p>
          <a:p>
            <a:pPr lvl="2"/>
            <a:r>
              <a:rPr lang="en-US" sz="2000" dirty="0"/>
              <a:t>48 hours larval effluent exposure tests</a:t>
            </a:r>
          </a:p>
          <a:p>
            <a:pPr lvl="1"/>
            <a:r>
              <a:rPr lang="en-US" sz="2400" dirty="0"/>
              <a:t>Fish collection at Assabet River National Wildlife Refuge (study site) and A-1 Reservoir (study control)  for analysis of fish for feminization </a:t>
            </a:r>
            <a:r>
              <a:rPr lang="en-US" sz="2400" dirty="0" smtClean="0"/>
              <a:t>indicators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Partners 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29000"/>
          </a:xfrm>
        </p:spPr>
        <p:txBody>
          <a:bodyPr/>
          <a:lstStyle/>
          <a:p>
            <a:r>
              <a:rPr lang="en-US" sz="3200" dirty="0" smtClean="0"/>
              <a:t>USFWS:  </a:t>
            </a:r>
            <a:r>
              <a:rPr lang="en-US" dirty="0" smtClean="0"/>
              <a:t>national study of bass at Refuges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USGS:  </a:t>
            </a:r>
            <a:r>
              <a:rPr lang="en-US" dirty="0" smtClean="0"/>
              <a:t>analysis of river water for EDCs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OAR and UMA:  </a:t>
            </a:r>
            <a:r>
              <a:rPr lang="en-US" dirty="0" smtClean="0"/>
              <a:t>larval effluent exposure tests and public awareness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EPA Work </a:t>
            </a:r>
            <a:r>
              <a:rPr lang="en-US" dirty="0">
                <a:solidFill>
                  <a:srgbClr val="FF0000"/>
                </a:solidFill>
              </a:rPr>
              <a:t>Completed to Date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5029200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Effluent samples collected at 4 WWTPs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Effluents </a:t>
            </a:r>
            <a:r>
              <a:rPr lang="en-US" sz="2800" dirty="0"/>
              <a:t>sent to EPA Cincinnati Lab for chemical </a:t>
            </a:r>
            <a:r>
              <a:rPr lang="en-US" sz="2800" dirty="0" smtClean="0"/>
              <a:t>analysis </a:t>
            </a:r>
            <a:r>
              <a:rPr lang="en-US" sz="2000" dirty="0" smtClean="0"/>
              <a:t>(54 PPCPs, 8 steroids, 19NPs, </a:t>
            </a:r>
            <a:r>
              <a:rPr lang="en-US" sz="2000" dirty="0" err="1" smtClean="0"/>
              <a:t>BisPhenol</a:t>
            </a:r>
            <a:r>
              <a:rPr lang="en-US" sz="2000" dirty="0" smtClean="0"/>
              <a:t> A, 14 PFCs)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Laboratory 48 hours larval </a:t>
            </a:r>
            <a:r>
              <a:rPr lang="en-US" sz="2800" dirty="0"/>
              <a:t>fish effluent exposure test </a:t>
            </a:r>
            <a:r>
              <a:rPr lang="en-US" sz="2800" dirty="0" smtClean="0"/>
              <a:t>conducted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Fish collection </a:t>
            </a:r>
            <a:r>
              <a:rPr lang="en-US" sz="2800" dirty="0" smtClean="0"/>
              <a:t>completed at control (A1 Reservoir) and Refuge sites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EPA:  golden shiners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USFWS:  </a:t>
            </a:r>
            <a:r>
              <a:rPr lang="en-US" sz="2400" dirty="0" smtClean="0"/>
              <a:t>largemouth bass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Fish </a:t>
            </a:r>
            <a:r>
              <a:rPr lang="en-US" sz="2800" dirty="0" smtClean="0"/>
              <a:t>dissected </a:t>
            </a:r>
            <a:r>
              <a:rPr lang="en-US" sz="2800" dirty="0"/>
              <a:t>and shipped to </a:t>
            </a:r>
            <a:r>
              <a:rPr lang="en-US" sz="2800" dirty="0" smtClean="0"/>
              <a:t>Cincinnati lab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Liver analyzed for vitellogenin induction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Gonads analyzed for gender ID &amp; histopathological changes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C74F9-341E-4B2C-9997-3EA8FF5CAB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20000" cy="60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Effluent Samplers</a:t>
            </a:r>
          </a:p>
        </p:txBody>
      </p:sp>
      <p:pic>
        <p:nvPicPr>
          <p:cNvPr id="49157" name="Picture 5" descr="effluent collection Hud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77962"/>
            <a:ext cx="7172325" cy="538003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2000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Samples from WWTPs</a:t>
            </a:r>
          </a:p>
        </p:txBody>
      </p:sp>
      <p:pic>
        <p:nvPicPr>
          <p:cNvPr id="47109" name="Picture 5" descr="effluent sample 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1708"/>
            <a:ext cx="6705600" cy="5029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16280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Larval Exposure Test Set-Up</a:t>
            </a:r>
          </a:p>
        </p:txBody>
      </p:sp>
      <p:pic>
        <p:nvPicPr>
          <p:cNvPr id="51205" name="Picture 5" descr="EDC FH EXPOSURE TEST INIT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283450" cy="48545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550D-E58C-4FD3-B783-0FC7C5AD058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A template">
  <a:themeElements>
    <a:clrScheme name="Custom 3">
      <a:dk1>
        <a:srgbClr val="003366"/>
      </a:dk1>
      <a:lt1>
        <a:srgbClr val="00B050"/>
      </a:lt1>
      <a:dk2>
        <a:srgbClr val="000099"/>
      </a:dk2>
      <a:lt2>
        <a:srgbClr val="007272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1654</Words>
  <Application>Microsoft Office PowerPoint</Application>
  <PresentationFormat>On-screen Show (4:3)</PresentationFormat>
  <Paragraphs>741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EPA template</vt:lpstr>
      <vt:lpstr>An Investigation into the Extent and Biological Impacts of Endocrine Disrupting Chemicals (EDCs) in a Highly Effluent-Dominated River in New England: Preliminary Results</vt:lpstr>
      <vt:lpstr>Overview</vt:lpstr>
      <vt:lpstr>Study Objectives</vt:lpstr>
      <vt:lpstr>Study Design</vt:lpstr>
      <vt:lpstr>Partners Activities</vt:lpstr>
      <vt:lpstr>EPA Work Completed to Date</vt:lpstr>
      <vt:lpstr>Effluent Samplers</vt:lpstr>
      <vt:lpstr>Samples from WWTPs</vt:lpstr>
      <vt:lpstr>Larval Exposure Test Set-Up</vt:lpstr>
      <vt:lpstr>Seining at the Refuge</vt:lpstr>
      <vt:lpstr>Electrofishing at A-1 Reservoir</vt:lpstr>
      <vt:lpstr>Fish Dissection</vt:lpstr>
      <vt:lpstr>Slide 13</vt:lpstr>
      <vt:lpstr>Pharmaceuticals Found In WWTP</vt:lpstr>
      <vt:lpstr>Slide 15</vt:lpstr>
      <vt:lpstr>Slide 16</vt:lpstr>
      <vt:lpstr>Fluorinated Chemicals in WWTP</vt:lpstr>
      <vt:lpstr>Summary – Effluent Chemistry</vt:lpstr>
      <vt:lpstr>Summary – Effluent Chemistry</vt:lpstr>
      <vt:lpstr>Golden Shiner Histology Results  30 collected at each of two sites  (Only fish assessed for Vtg expression)   </vt:lpstr>
      <vt:lpstr>Golden Shiner Data</vt:lpstr>
      <vt:lpstr>Collaborating Scientists</vt:lpstr>
      <vt:lpstr>Proposed Year 2 Research</vt:lpstr>
      <vt:lpstr>Proposed Year 2 Research</vt:lpstr>
      <vt:lpstr>Future Work/Next Steps</vt:lpstr>
      <vt:lpstr>Project Research Partners </vt:lpstr>
      <vt:lpstr>Questions?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Dave Reckhow</cp:lastModifiedBy>
  <cp:revision>87</cp:revision>
  <dcterms:created xsi:type="dcterms:W3CDTF">2011-02-09T16:00:48Z</dcterms:created>
  <dcterms:modified xsi:type="dcterms:W3CDTF">2011-04-21T14:00:11Z</dcterms:modified>
</cp:coreProperties>
</file>